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Roboto Mon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5FFB3D9-9A80-4061-9BF1-6F201E42C753}">
  <a:tblStyle styleId="{A5FFB3D9-9A80-4061-9BF1-6F201E42C753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Mono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obotoMono-italic.fntdata"/><Relationship Id="rId12" Type="http://schemas.openxmlformats.org/officeDocument/2006/relationships/slide" Target="slides/slide6.xml"/><Relationship Id="rId34" Type="http://schemas.openxmlformats.org/officeDocument/2006/relationships/font" Target="fonts/RobotoMono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RobotoMon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4e4e396812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4e4e39681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4e4e396812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4e4e39681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4e4e396812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4e4e39681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4e4e396812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4e4e39681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4e4e396812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4e4e39681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4e7697e9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4e7697e9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e4e396812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4e4e396812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4e4e396812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4e4e396812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4e4e396812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4e4e396812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4e4e396812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4e4e396812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4e4e39681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4e4e39681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4e4e396812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4e4e396812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4e7697e9f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4e7697e9f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4e7697e9f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4e7697e9f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4e4e396812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4e4e396812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4e4e396812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4e4e396812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4e4e396812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4e4e396812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4e7697e9f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4e7697e9f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4e4e39681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4e4e39681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4e4e39681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4e4e39681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4e4e39681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4e4e39681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4e4e39681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4e4e39681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4e4e39681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4e4e39681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4e4e39681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4e4e39681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4e4e39681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4e4e39681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6.png"/><Relationship Id="rId6" Type="http://schemas.openxmlformats.org/officeDocument/2006/relationships/image" Target="../media/image3.png"/><Relationship Id="rId7" Type="http://schemas.openxmlformats.org/officeDocument/2006/relationships/image" Target="../media/image3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37.png"/><Relationship Id="rId5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openxmlformats.org/officeDocument/2006/relationships/image" Target="../media/image17.png"/><Relationship Id="rId5" Type="http://schemas.openxmlformats.org/officeDocument/2006/relationships/image" Target="../media/image37.png"/><Relationship Id="rId6" Type="http://schemas.openxmlformats.org/officeDocument/2006/relationships/image" Target="../media/image3.png"/><Relationship Id="rId7" Type="http://schemas.openxmlformats.org/officeDocument/2006/relationships/image" Target="../media/image2.png"/><Relationship Id="rId8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30.png"/><Relationship Id="rId5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Relationship Id="rId5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989275"/>
            <a:ext cx="85206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Горутины и Корутины</a:t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80000">
            <a:off x="7053600" y="3151837"/>
            <a:ext cx="1748225" cy="174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950" y="2958050"/>
            <a:ext cx="1840875" cy="184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791724"/>
            <a:ext cx="211839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38049" y="734600"/>
            <a:ext cx="1594250" cy="175119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11700" y="2834125"/>
            <a:ext cx="8520600" cy="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сравнение и принципы работы</a:t>
            </a: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01344" y="488325"/>
            <a:ext cx="1146303" cy="12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/>
        </p:nvSpPr>
        <p:spPr>
          <a:xfrm>
            <a:off x="0" y="0"/>
            <a:ext cx="41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1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675" y="0"/>
            <a:ext cx="67189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 txBox="1"/>
          <p:nvPr/>
        </p:nvSpPr>
        <p:spPr>
          <a:xfrm>
            <a:off x="0" y="0"/>
            <a:ext cx="56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11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2825"/>
            <a:ext cx="8967625" cy="448954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/>
          <p:nvPr/>
        </p:nvSpPr>
        <p:spPr>
          <a:xfrm>
            <a:off x="0" y="0"/>
            <a:ext cx="56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12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00" y="577175"/>
            <a:ext cx="8839198" cy="330903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/>
        </p:nvSpPr>
        <p:spPr>
          <a:xfrm>
            <a:off x="0" y="0"/>
            <a:ext cx="56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13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7375"/>
            <a:ext cx="8839198" cy="3428022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 txBox="1"/>
          <p:nvPr/>
        </p:nvSpPr>
        <p:spPr>
          <a:xfrm>
            <a:off x="0" y="0"/>
            <a:ext cx="56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14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00" y="351250"/>
            <a:ext cx="8839198" cy="397763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6"/>
          <p:cNvSpPr txBox="1"/>
          <p:nvPr/>
        </p:nvSpPr>
        <p:spPr>
          <a:xfrm>
            <a:off x="0" y="0"/>
            <a:ext cx="56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15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600" y="152400"/>
            <a:ext cx="648884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7"/>
          <p:cNvSpPr txBox="1"/>
          <p:nvPr/>
        </p:nvSpPr>
        <p:spPr>
          <a:xfrm>
            <a:off x="0" y="0"/>
            <a:ext cx="56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16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41500"/>
            <a:ext cx="8733900" cy="37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8"/>
          <p:cNvSpPr txBox="1"/>
          <p:nvPr/>
        </p:nvSpPr>
        <p:spPr>
          <a:xfrm>
            <a:off x="0" y="0"/>
            <a:ext cx="56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17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300"/>
              <a:t>Как устроены корутины в других языках ?</a:t>
            </a:r>
            <a:endParaRPr/>
          </a:p>
        </p:txBody>
      </p:sp>
      <p:sp>
        <p:nvSpPr>
          <p:cNvPr id="167" name="Google Shape;16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dk1"/>
                </a:solidFill>
              </a:rPr>
              <a:t>Корутина</a:t>
            </a:r>
            <a:r>
              <a:rPr lang="ru" sz="1600">
                <a:solidFill>
                  <a:schemeClr val="dk1"/>
                </a:solidFill>
              </a:rPr>
              <a:t> — это особая форма функции, которая может </a:t>
            </a:r>
            <a:r>
              <a:rPr b="1" lang="ru" sz="1600">
                <a:solidFill>
                  <a:schemeClr val="dk1"/>
                </a:solidFill>
              </a:rPr>
              <a:t>приостанавливать свое выполнение</a:t>
            </a:r>
            <a:r>
              <a:rPr lang="ru" sz="1600">
                <a:solidFill>
                  <a:schemeClr val="dk1"/>
                </a:solidFill>
              </a:rPr>
              <a:t> и </a:t>
            </a:r>
            <a:r>
              <a:rPr b="1" lang="ru" sz="1600">
                <a:solidFill>
                  <a:schemeClr val="dk1"/>
                </a:solidFill>
              </a:rPr>
              <a:t>возобновляться позже</a:t>
            </a:r>
            <a:r>
              <a:rPr lang="ru" sz="1600">
                <a:solidFill>
                  <a:schemeClr val="dk1"/>
                </a:solidFill>
              </a:rPr>
              <a:t>, при этом </a:t>
            </a:r>
            <a:r>
              <a:rPr b="1" lang="ru" sz="1600">
                <a:solidFill>
                  <a:schemeClr val="dk1"/>
                </a:solidFill>
              </a:rPr>
              <a:t>сохраняя свое локальное состояние</a:t>
            </a:r>
            <a:r>
              <a:rPr lang="ru" sz="1600">
                <a:solidFill>
                  <a:schemeClr val="dk1"/>
                </a:solidFill>
              </a:rPr>
              <a:t>. Она реализует </a:t>
            </a:r>
            <a:r>
              <a:rPr b="1" lang="ru" sz="1600">
                <a:solidFill>
                  <a:schemeClr val="dk1"/>
                </a:solidFill>
              </a:rPr>
              <a:t>асинхронное управление потоком</a:t>
            </a:r>
            <a:r>
              <a:rPr lang="ru" sz="1600">
                <a:solidFill>
                  <a:schemeClr val="dk1"/>
                </a:solidFill>
              </a:rPr>
              <a:t>, не создавая при этом полноценного потока (thread), а значит, обходится дешевле по ресурсам.</a:t>
            </a:r>
            <a:endParaRPr/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57747">
            <a:off x="856450" y="2666275"/>
            <a:ext cx="1529175" cy="152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0169" y="2591000"/>
            <a:ext cx="1146303" cy="12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7549" y="2817675"/>
            <a:ext cx="1594250" cy="17511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/>
          <p:cNvSpPr txBox="1"/>
          <p:nvPr/>
        </p:nvSpPr>
        <p:spPr>
          <a:xfrm>
            <a:off x="0" y="0"/>
            <a:ext cx="56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18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1807700" y="579775"/>
            <a:ext cx="716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" sz="2320"/>
              <a:t>Python— asyncio</a:t>
            </a:r>
            <a:endParaRPr b="1" sz="2320"/>
          </a:p>
        </p:txBody>
      </p:sp>
      <p:sp>
        <p:nvSpPr>
          <p:cNvPr id="177" name="Google Shape;177;p30"/>
          <p:cNvSpPr txBox="1"/>
          <p:nvPr>
            <p:ph idx="1" type="body"/>
          </p:nvPr>
        </p:nvSpPr>
        <p:spPr>
          <a:xfrm>
            <a:off x="548625" y="1926025"/>
            <a:ext cx="8227800" cy="17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chemeClr val="dk1"/>
                </a:solidFill>
              </a:rPr>
              <a:t>Трансформация</a:t>
            </a:r>
            <a:r>
              <a:rPr lang="ru">
                <a:solidFill>
                  <a:schemeClr val="dk1"/>
                </a:solidFill>
              </a:rPr>
              <a:t>: </a:t>
            </a:r>
            <a:r>
              <a:rPr lang="ru" u="sng">
                <a:solidFill>
                  <a:schemeClr val="accent1"/>
                </a:solidFill>
              </a:rPr>
              <a:t>async def</a:t>
            </a:r>
            <a:r>
              <a:rPr lang="ru">
                <a:solidFill>
                  <a:schemeClr val="dk1"/>
                </a:solidFill>
              </a:rPr>
              <a:t> → генератор‑state‑machine.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chemeClr val="dk1"/>
                </a:solidFill>
              </a:rPr>
              <a:t>Содержимое кадра</a:t>
            </a:r>
            <a:r>
              <a:rPr lang="ru">
                <a:solidFill>
                  <a:schemeClr val="dk1"/>
                </a:solidFill>
              </a:rPr>
              <a:t>: локальные переменные + указатель на байт‑код.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>
                <a:solidFill>
                  <a:schemeClr val="dk1"/>
                </a:solidFill>
              </a:rPr>
              <a:t>Планировщик</a:t>
            </a:r>
            <a:r>
              <a:rPr lang="ru">
                <a:solidFill>
                  <a:schemeClr val="dk1"/>
                </a:solidFill>
              </a:rPr>
              <a:t>: однопоточный event‑loop; кооперативное переключение через</a:t>
            </a:r>
            <a:r>
              <a:rPr lang="ru" u="sng">
                <a:solidFill>
                  <a:schemeClr val="accent1"/>
                </a:solidFill>
              </a:rPr>
              <a:t> await.</a:t>
            </a:r>
            <a:endParaRPr/>
          </a:p>
        </p:txBody>
      </p:sp>
      <p:pic>
        <p:nvPicPr>
          <p:cNvPr id="178" name="Google Shape;1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925" y="234550"/>
            <a:ext cx="1278899" cy="14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0"/>
          <p:cNvSpPr txBox="1"/>
          <p:nvPr/>
        </p:nvSpPr>
        <p:spPr>
          <a:xfrm>
            <a:off x="0" y="0"/>
            <a:ext cx="56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19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1664825" y="579775"/>
            <a:ext cx="716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300"/>
              <a:t>Kotlin— kotlinx.coroutines</a:t>
            </a:r>
            <a:endParaRPr/>
          </a:p>
        </p:txBody>
      </p:sp>
      <p:pic>
        <p:nvPicPr>
          <p:cNvPr id="185" name="Google Shape;1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50" y="53350"/>
            <a:ext cx="1529175" cy="152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1"/>
          <p:cNvSpPr txBox="1"/>
          <p:nvPr>
            <p:ph idx="1" type="body"/>
          </p:nvPr>
        </p:nvSpPr>
        <p:spPr>
          <a:xfrm>
            <a:off x="613975" y="1888650"/>
            <a:ext cx="8022300" cy="17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chemeClr val="dk1"/>
                </a:solidFill>
              </a:rPr>
              <a:t>Трансформация</a:t>
            </a:r>
            <a:r>
              <a:rPr lang="ru">
                <a:solidFill>
                  <a:schemeClr val="dk1"/>
                </a:solidFill>
              </a:rPr>
              <a:t>: </a:t>
            </a:r>
            <a:r>
              <a:rPr lang="ru" u="sng">
                <a:solidFill>
                  <a:schemeClr val="accent1"/>
                </a:solidFill>
              </a:rPr>
              <a:t>suspend </a:t>
            </a:r>
            <a:r>
              <a:rPr lang="ru">
                <a:solidFill>
                  <a:schemeClr val="dk1"/>
                </a:solidFill>
              </a:rPr>
              <a:t>→ класс‑state‑machine + </a:t>
            </a:r>
            <a:r>
              <a:rPr lang="ru" u="sng">
                <a:solidFill>
                  <a:schemeClr val="accent1"/>
                </a:solidFill>
              </a:rPr>
              <a:t>Continuation&lt;T&gt;.</a:t>
            </a:r>
            <a:endParaRPr u="sng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chemeClr val="dk1"/>
                </a:solidFill>
              </a:rPr>
              <a:t>Содержимое кадра</a:t>
            </a:r>
            <a:r>
              <a:rPr lang="ru">
                <a:solidFill>
                  <a:schemeClr val="dk1"/>
                </a:solidFill>
              </a:rPr>
              <a:t>: поля класса (локальные) + номер состояния.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chemeClr val="dk1"/>
                </a:solidFill>
              </a:rPr>
              <a:t>Планировщик</a:t>
            </a:r>
            <a:r>
              <a:rPr lang="ru">
                <a:solidFill>
                  <a:schemeClr val="dk1"/>
                </a:solidFill>
              </a:rPr>
              <a:t>: диспетчеры на work‑stealing </a:t>
            </a:r>
            <a:r>
              <a:rPr lang="ru" u="sng">
                <a:solidFill>
                  <a:schemeClr val="accent1"/>
                </a:solidFill>
              </a:rPr>
              <a:t>thread‑pool’ах;</a:t>
            </a:r>
            <a:r>
              <a:rPr lang="ru">
                <a:solidFill>
                  <a:schemeClr val="dk1"/>
                </a:solidFill>
              </a:rPr>
              <a:t> поддержка structured concurrency.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7" name="Google Shape;187;p31"/>
          <p:cNvSpPr txBox="1"/>
          <p:nvPr/>
        </p:nvSpPr>
        <p:spPr>
          <a:xfrm>
            <a:off x="0" y="0"/>
            <a:ext cx="56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20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выступления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7775" y="3211998"/>
            <a:ext cx="1556275" cy="18128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ru" sz="2300"/>
              <a:t>Классические потоки в ОС и их планировщик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ru" sz="2300"/>
              <a:t>Горутины и корутины: что это такое и зачем они нужны?</a:t>
            </a:r>
            <a:r>
              <a:rPr lang="ru" sz="2300"/>
              <a:t>.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ru" sz="2300"/>
              <a:t>Архитектура и реализация горутин в Go.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ru" sz="2300"/>
              <a:t>Сравнение с корутинами в других языках: Python, Kotlin, C++.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ru" sz="2300"/>
              <a:t>Области применения </a:t>
            </a:r>
            <a:r>
              <a:rPr lang="ru" sz="2300"/>
              <a:t>горутин.</a:t>
            </a:r>
            <a:endParaRPr sz="2300"/>
          </a:p>
        </p:txBody>
      </p:sp>
      <p:sp>
        <p:nvSpPr>
          <p:cNvPr id="69" name="Google Shape;69;p14"/>
          <p:cNvSpPr txBox="1"/>
          <p:nvPr/>
        </p:nvSpPr>
        <p:spPr>
          <a:xfrm>
            <a:off x="0" y="0"/>
            <a:ext cx="41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2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>
            <p:ph type="title"/>
          </p:nvPr>
        </p:nvSpPr>
        <p:spPr>
          <a:xfrm>
            <a:off x="1524500" y="579775"/>
            <a:ext cx="716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" sz="2320"/>
              <a:t>C++ — language coroutines</a:t>
            </a:r>
            <a:endParaRPr b="1" sz="2320"/>
          </a:p>
        </p:txBody>
      </p:sp>
      <p:sp>
        <p:nvSpPr>
          <p:cNvPr id="193" name="Google Shape;193;p32"/>
          <p:cNvSpPr txBox="1"/>
          <p:nvPr>
            <p:ph idx="1" type="body"/>
          </p:nvPr>
        </p:nvSpPr>
        <p:spPr>
          <a:xfrm>
            <a:off x="604400" y="1963375"/>
            <a:ext cx="8087700" cy="17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chemeClr val="dk1"/>
                </a:solidFill>
              </a:rPr>
              <a:t>Трансформация</a:t>
            </a:r>
            <a:r>
              <a:rPr lang="ru">
                <a:solidFill>
                  <a:schemeClr val="dk1"/>
                </a:solidFill>
              </a:rPr>
              <a:t>: </a:t>
            </a:r>
            <a:r>
              <a:rPr lang="ru" u="sng">
                <a:solidFill>
                  <a:schemeClr val="accent1"/>
                </a:solidFill>
              </a:rPr>
              <a:t>co_await/‑yield/‑return </a:t>
            </a:r>
            <a:r>
              <a:rPr lang="ru">
                <a:solidFill>
                  <a:schemeClr val="dk1"/>
                </a:solidFill>
              </a:rPr>
              <a:t>→ coroutine‑frame + </a:t>
            </a:r>
            <a:r>
              <a:rPr lang="ru" u="sng">
                <a:solidFill>
                  <a:schemeClr val="accent1"/>
                </a:solidFill>
              </a:rPr>
              <a:t>promise_type</a:t>
            </a:r>
            <a:r>
              <a:rPr lang="ru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chemeClr val="dk1"/>
                </a:solidFill>
              </a:rPr>
              <a:t>Содержимое кадра</a:t>
            </a:r>
            <a:r>
              <a:rPr lang="ru">
                <a:solidFill>
                  <a:schemeClr val="dk1"/>
                </a:solidFill>
              </a:rPr>
              <a:t>: параметры, локальные, служебные поля, </a:t>
            </a:r>
            <a:r>
              <a:rPr lang="ru" u="sng">
                <a:solidFill>
                  <a:schemeClr val="accent1"/>
                </a:solidFill>
              </a:rPr>
              <a:t>promise</a:t>
            </a:r>
            <a:r>
              <a:rPr lang="ru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chemeClr val="dk1"/>
                </a:solidFill>
              </a:rPr>
              <a:t>Планировщик</a:t>
            </a:r>
            <a:r>
              <a:rPr lang="ru">
                <a:solidFill>
                  <a:schemeClr val="dk1"/>
                </a:solidFill>
              </a:rPr>
              <a:t>: отсутствует в стандарте; задаётся библиотекой (например, </a:t>
            </a:r>
            <a:r>
              <a:rPr lang="ru" u="sng">
                <a:solidFill>
                  <a:schemeClr val="accent1"/>
                </a:solidFill>
              </a:rPr>
              <a:t>cppcoro, folly</a:t>
            </a:r>
            <a:r>
              <a:rPr lang="ru">
                <a:solidFill>
                  <a:schemeClr val="dk1"/>
                </a:solidFill>
              </a:rPr>
              <a:t>) и управляет </a:t>
            </a:r>
            <a:r>
              <a:rPr lang="ru" u="sng">
                <a:solidFill>
                  <a:schemeClr val="accent1"/>
                </a:solidFill>
              </a:rPr>
              <a:t>coroutine_handle</a:t>
            </a:r>
            <a:r>
              <a:rPr lang="ru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4" name="Google Shape;1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024" y="362000"/>
            <a:ext cx="895575" cy="10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2"/>
          <p:cNvSpPr txBox="1"/>
          <p:nvPr/>
        </p:nvSpPr>
        <p:spPr>
          <a:xfrm>
            <a:off x="0" y="0"/>
            <a:ext cx="56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21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>
            <p:ph type="title"/>
          </p:nvPr>
        </p:nvSpPr>
        <p:spPr>
          <a:xfrm>
            <a:off x="236500" y="29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5920" lvl="0" marL="457200" rtl="0" algn="l">
              <a:spcBef>
                <a:spcPts val="0"/>
              </a:spcBef>
              <a:spcAft>
                <a:spcPts val="0"/>
              </a:spcAft>
              <a:buSzPts val="2320"/>
              <a:buChar char="●"/>
            </a:pPr>
            <a:r>
              <a:rPr b="1" lang="ru" sz="2320"/>
              <a:t>Так в чем ключевая разница ?</a:t>
            </a:r>
            <a:endParaRPr b="1" sz="2320"/>
          </a:p>
        </p:txBody>
      </p:sp>
      <p:pic>
        <p:nvPicPr>
          <p:cNvPr id="201" name="Google Shape;2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500" y="1384974"/>
            <a:ext cx="211839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80000">
            <a:off x="1872125" y="2909562"/>
            <a:ext cx="1748225" cy="174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6819" y="1017725"/>
            <a:ext cx="1146303" cy="12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75874" y="2279375"/>
            <a:ext cx="1594250" cy="175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03125" y="3302625"/>
            <a:ext cx="1840875" cy="184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61861" y="1902423"/>
            <a:ext cx="1751181" cy="17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384500" y="2234538"/>
            <a:ext cx="1203582" cy="184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3"/>
          <p:cNvSpPr txBox="1"/>
          <p:nvPr/>
        </p:nvSpPr>
        <p:spPr>
          <a:xfrm>
            <a:off x="0" y="0"/>
            <a:ext cx="56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22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5920" lvl="0" marL="457200" rtl="0" algn="l">
              <a:spcBef>
                <a:spcPts val="0"/>
              </a:spcBef>
              <a:spcAft>
                <a:spcPts val="0"/>
              </a:spcAft>
              <a:buSzPts val="2320"/>
              <a:buChar char="●"/>
            </a:pPr>
            <a:r>
              <a:rPr b="1" lang="ru" sz="2320"/>
              <a:t>Ключевая разница</a:t>
            </a:r>
            <a:endParaRPr b="1" sz="2320"/>
          </a:p>
        </p:txBody>
      </p:sp>
      <p:sp>
        <p:nvSpPr>
          <p:cNvPr id="214" name="Google Shape;214;p34"/>
          <p:cNvSpPr txBox="1"/>
          <p:nvPr>
            <p:ph idx="1" type="body"/>
          </p:nvPr>
        </p:nvSpPr>
        <p:spPr>
          <a:xfrm>
            <a:off x="311700" y="1728975"/>
            <a:ext cx="8520600" cy="23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chemeClr val="dk1"/>
                </a:solidFill>
              </a:rPr>
              <a:t>Горутины в Go — это механизм + встроенный планировщик.</a:t>
            </a:r>
            <a:r>
              <a:rPr lang="ru">
                <a:solidFill>
                  <a:schemeClr val="dk1"/>
                </a:solidFill>
              </a:rPr>
              <a:t> Они работают автономно, планируются, переключаются прозрачно, и рантайм Go сам </a:t>
            </a:r>
            <a:r>
              <a:rPr lang="ru">
                <a:solidFill>
                  <a:schemeClr val="dk1"/>
                </a:solidFill>
              </a:rPr>
              <a:t>все</a:t>
            </a:r>
            <a:r>
              <a:rPr lang="ru">
                <a:solidFill>
                  <a:schemeClr val="dk1"/>
                </a:solidFill>
              </a:rPr>
              <a:t> контролирует.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>
                <a:solidFill>
                  <a:schemeClr val="dk1"/>
                </a:solidFill>
              </a:rPr>
              <a:t>Корутины — это механизм без планировщика.</a:t>
            </a:r>
            <a:r>
              <a:rPr lang="ru">
                <a:solidFill>
                  <a:schemeClr val="dk1"/>
                </a:solidFill>
              </a:rPr>
              <a:t> Они дают возможность «заморозить» функцию, но не решают, кто и когда её продолжит. Это делает внешний инструмент или код пользователя.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3838738"/>
            <a:ext cx="1203582" cy="184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80000">
            <a:off x="7378225" y="52062"/>
            <a:ext cx="1748225" cy="174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135056">
            <a:off x="7290150" y="3377800"/>
            <a:ext cx="1840875" cy="184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4"/>
          <p:cNvSpPr txBox="1"/>
          <p:nvPr/>
        </p:nvSpPr>
        <p:spPr>
          <a:xfrm>
            <a:off x="0" y="0"/>
            <a:ext cx="56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23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/>
          <p:nvPr>
            <p:ph type="title"/>
          </p:nvPr>
        </p:nvSpPr>
        <p:spPr>
          <a:xfrm>
            <a:off x="523125" y="455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" sz="2320"/>
              <a:t>Таблица сравнений корутин и горутин</a:t>
            </a:r>
            <a:endParaRPr b="1" sz="2320"/>
          </a:p>
        </p:txBody>
      </p:sp>
      <p:pic>
        <p:nvPicPr>
          <p:cNvPr id="224" name="Google Shape;2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5600" y="96075"/>
            <a:ext cx="928125" cy="11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5575" y="1162025"/>
            <a:ext cx="422625" cy="398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9425" y="4996775"/>
            <a:ext cx="9138350" cy="769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7" name="Google Shape;227;p35"/>
          <p:cNvGraphicFramePr/>
          <p:nvPr/>
        </p:nvGraphicFramePr>
        <p:xfrm>
          <a:off x="367175" y="1308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{A5FFB3D9-9A80-4061-9BF1-6F201E42C753}</a:tableStyleId>
              </a:tblPr>
              <a:tblGrid>
                <a:gridCol w="1095375"/>
                <a:gridCol w="2533650"/>
                <a:gridCol w="2019300"/>
                <a:gridCol w="2647950"/>
              </a:tblGrid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</a:rPr>
                        <a:t>Язык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</a:rPr>
                        <a:t>Во что превращается функция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</a:rPr>
                        <a:t>Где хранится состояние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</a:rPr>
                        <a:t>Кто решает, когда продолжать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</a:rPr>
                        <a:t>Go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Горутина = дескриптор G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 + гибкий стек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Сам стек горутины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Встроенный планировщик ‑Go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</a:rPr>
                        <a:t>Python (asyncio)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Генератор‑state‑machine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Объект кадра (frame)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Однопоточный event‑loop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</a:rPr>
                        <a:t>Kotlin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Класс‑state‑machine + Continuation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Поля сгенерированного класса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Диспетчеры kotlinx.coroutines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</a:rPr>
                        <a:t>C++20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Coroutine‑frame + </a:t>
                      </a:r>
                      <a:r>
                        <a:rPr lang="ru">
                          <a:solidFill>
                            <a:schemeClr val="dk1"/>
                          </a:solidFill>
                        </a:rPr>
                        <a:t>promise type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Выделенная структура в heap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</a:rPr>
                        <a:t>Пользовательская/библиотечная очередь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8" name="Google Shape;228;p35"/>
          <p:cNvSpPr txBox="1"/>
          <p:nvPr/>
        </p:nvSpPr>
        <p:spPr>
          <a:xfrm>
            <a:off x="0" y="0"/>
            <a:ext cx="56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24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>
            <p:ph type="title"/>
          </p:nvPr>
        </p:nvSpPr>
        <p:spPr>
          <a:xfrm>
            <a:off x="311700" y="445025"/>
            <a:ext cx="527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Применение легковесных потоков</a:t>
            </a:r>
            <a:endParaRPr/>
          </a:p>
        </p:txBody>
      </p:sp>
      <p:sp>
        <p:nvSpPr>
          <p:cNvPr id="234" name="Google Shape;234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ru" sz="1400" u="sng">
                <a:solidFill>
                  <a:schemeClr val="accent1"/>
                </a:solidFill>
              </a:rPr>
              <a:t>Асинхронные операции и неблокирующие вызовы</a:t>
            </a:r>
            <a:r>
              <a:rPr lang="ru" sz="1400" u="sng">
                <a:solidFill>
                  <a:schemeClr val="accent1"/>
                </a:solidFill>
              </a:rPr>
              <a:t>:</a:t>
            </a:r>
            <a:r>
              <a:rPr lang="ru" sz="1400" u="sng">
                <a:solidFill>
                  <a:schemeClr val="dk1"/>
                </a:solidFill>
              </a:rPr>
              <a:t> </a:t>
            </a:r>
            <a:r>
              <a:rPr lang="ru" sz="1400">
                <a:solidFill>
                  <a:schemeClr val="dk1"/>
                </a:solidFill>
              </a:rPr>
              <a:t>Применяются для работы с I/O (сетевые запросы, файловые операции).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ru" sz="1400" u="sng">
                <a:solidFill>
                  <a:schemeClr val="accent1"/>
                </a:solidFill>
              </a:rPr>
              <a:t>Параллельные вычисления и многозадачность</a:t>
            </a:r>
            <a:r>
              <a:rPr lang="ru" sz="1400" u="sng">
                <a:solidFill>
                  <a:schemeClr val="dk1"/>
                </a:solidFill>
              </a:rPr>
              <a:t>: </a:t>
            </a:r>
            <a:endParaRPr sz="1400" u="sng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ru" sz="1400" u="sng">
                <a:solidFill>
                  <a:schemeClr val="accent1"/>
                </a:solidFill>
              </a:rPr>
              <a:t>Микросервисы и распределённые системы</a:t>
            </a:r>
            <a:r>
              <a:rPr lang="ru" sz="1400" u="sng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chemeClr val="dk1"/>
                </a:solidFill>
              </a:rPr>
              <a:t> Применяются для взаимодействия между микросервисами через асинхронные вызовы.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ru" sz="1400" u="sng">
                <a:solidFill>
                  <a:schemeClr val="accent1"/>
                </a:solidFill>
              </a:rPr>
              <a:t>Игровая разработка</a:t>
            </a:r>
            <a:r>
              <a:rPr lang="ru" sz="1400" u="sng">
                <a:solidFill>
                  <a:schemeClr val="accent1"/>
                </a:solidFill>
              </a:rPr>
              <a:t>:</a:t>
            </a:r>
            <a:r>
              <a:rPr lang="ru" sz="1400">
                <a:solidFill>
                  <a:schemeClr val="dk1"/>
                </a:solidFill>
              </a:rPr>
              <a:t> Используются для параллельной обработки графики, ввода и сетевых операций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ru" sz="1400" u="sng">
                <a:solidFill>
                  <a:schemeClr val="accent1"/>
                </a:solidFill>
              </a:rPr>
              <a:t>Реализация API и серверных приложений</a:t>
            </a:r>
            <a:r>
              <a:rPr lang="ru" sz="1400" u="sng">
                <a:solidFill>
                  <a:schemeClr val="dk1"/>
                </a:solidFill>
              </a:rPr>
              <a:t>:</a:t>
            </a:r>
            <a:r>
              <a:rPr lang="ru" sz="1400">
                <a:solidFill>
                  <a:schemeClr val="dk1"/>
                </a:solidFill>
              </a:rPr>
              <a:t> Веб-сервисы обрабатывают запросы через асинхронные вызовы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ru" sz="1400" u="sng">
                <a:solidFill>
                  <a:schemeClr val="accent1"/>
                </a:solidFill>
              </a:rPr>
              <a:t>Обработка потоков данных и событий</a:t>
            </a:r>
            <a:r>
              <a:rPr lang="ru" sz="1400" u="sng">
                <a:solidFill>
                  <a:schemeClr val="accent1"/>
                </a:solidFill>
              </a:rPr>
              <a:t>:</a:t>
            </a:r>
            <a:r>
              <a:rPr lang="ru" sz="1400">
                <a:solidFill>
                  <a:schemeClr val="dk1"/>
                </a:solidFill>
              </a:rPr>
              <a:t> Применяются для обработки событий в реальном времени (например, для мониторинга, аналитики)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235" name="Google Shape;2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3941076"/>
            <a:ext cx="1109700" cy="120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2950" y="3902475"/>
            <a:ext cx="627150" cy="30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5000" y="4144550"/>
            <a:ext cx="627161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125" y="3987225"/>
            <a:ext cx="627161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717400"/>
            <a:ext cx="627161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150" y="3902475"/>
            <a:ext cx="277475" cy="1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700" y="4939725"/>
            <a:ext cx="627150" cy="20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300" y="4109925"/>
            <a:ext cx="341960" cy="14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2530" y="4144550"/>
            <a:ext cx="341950" cy="147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072" y="4173200"/>
            <a:ext cx="155488" cy="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072" y="3954950"/>
            <a:ext cx="155488" cy="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322" y="3928713"/>
            <a:ext cx="155488" cy="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87225"/>
            <a:ext cx="170174" cy="7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47" y="3990388"/>
            <a:ext cx="155488" cy="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571733">
            <a:off x="176947" y="3954950"/>
            <a:ext cx="155488" cy="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1" y="3954950"/>
            <a:ext cx="188675" cy="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475" y="5038950"/>
            <a:ext cx="155475" cy="10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572" y="4995325"/>
            <a:ext cx="155488" cy="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913300"/>
            <a:ext cx="196025" cy="2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024" y="5038950"/>
            <a:ext cx="89000" cy="10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5" y="4052725"/>
            <a:ext cx="101653" cy="1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63" y="3997000"/>
            <a:ext cx="101653" cy="1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63" y="3964162"/>
            <a:ext cx="101653" cy="1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63" y="4025175"/>
            <a:ext cx="101653" cy="1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700" y="3928712"/>
            <a:ext cx="101653" cy="1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988" y="4137675"/>
            <a:ext cx="101653" cy="1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098900"/>
            <a:ext cx="101653" cy="1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8775" y="4219775"/>
            <a:ext cx="101653" cy="1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538" y="5111325"/>
            <a:ext cx="101653" cy="1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100" y="5111325"/>
            <a:ext cx="101653" cy="1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7675" y="5576725"/>
            <a:ext cx="101653" cy="1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325" y="5111325"/>
            <a:ext cx="101653" cy="1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800" y="5111325"/>
            <a:ext cx="101653" cy="1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063" y="5076900"/>
            <a:ext cx="101653" cy="1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4875" y="6033925"/>
            <a:ext cx="101653" cy="1193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0" name="Google Shape;27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997" y="4009375"/>
            <a:ext cx="155488" cy="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097" y="4152875"/>
            <a:ext cx="155488" cy="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6497" y="4263700"/>
            <a:ext cx="155488" cy="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272" y="4206600"/>
            <a:ext cx="155488" cy="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785" y="5076900"/>
            <a:ext cx="155488" cy="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835" y="5120800"/>
            <a:ext cx="155488" cy="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985" y="5129375"/>
            <a:ext cx="155488" cy="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385" y="5120800"/>
            <a:ext cx="155488" cy="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851" y="5097075"/>
            <a:ext cx="71125" cy="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051" y="5111150"/>
            <a:ext cx="71125" cy="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951" y="5125325"/>
            <a:ext cx="71125" cy="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801" y="5092625"/>
            <a:ext cx="71125" cy="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3451" y="5706675"/>
            <a:ext cx="71125" cy="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51" y="4963100"/>
            <a:ext cx="71125" cy="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776" y="5111150"/>
            <a:ext cx="71125" cy="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063" y="5041750"/>
            <a:ext cx="71125" cy="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363" y="5026025"/>
            <a:ext cx="71125" cy="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9938" y="5011350"/>
            <a:ext cx="71125" cy="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13" y="5128813"/>
            <a:ext cx="71125" cy="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226" y="5106363"/>
            <a:ext cx="71125" cy="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126" y="5106363"/>
            <a:ext cx="71125" cy="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788" y="5102013"/>
            <a:ext cx="71125" cy="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501" y="5133113"/>
            <a:ext cx="71125" cy="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700" y="5007500"/>
            <a:ext cx="101653" cy="1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550" y="4977100"/>
            <a:ext cx="101653" cy="1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525" y="5062825"/>
            <a:ext cx="101653" cy="1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6"/>
          <p:cNvPicPr preferRelativeResize="0"/>
          <p:nvPr/>
        </p:nvPicPr>
        <p:blipFill rotWithShape="1">
          <a:blip r:embed="rId5">
            <a:alphaModFix/>
          </a:blip>
          <a:srcRect b="-145330" l="423150" r="-423150" t="145330"/>
          <a:stretch/>
        </p:blipFill>
        <p:spPr>
          <a:xfrm>
            <a:off x="4284650" y="4151763"/>
            <a:ext cx="85725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925" y="3971538"/>
            <a:ext cx="196025" cy="5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200" y="3980988"/>
            <a:ext cx="196025" cy="5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800" y="3950913"/>
            <a:ext cx="196025" cy="5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550" y="4201357"/>
            <a:ext cx="196025" cy="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771025" y="4090644"/>
            <a:ext cx="196025" cy="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828500" y="4217881"/>
            <a:ext cx="29725" cy="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809600" y="4186656"/>
            <a:ext cx="29725" cy="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834325" y="4033331"/>
            <a:ext cx="29725" cy="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822975" y="4026068"/>
            <a:ext cx="29725" cy="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843662" y="4039931"/>
            <a:ext cx="29725" cy="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137825" y="4063043"/>
            <a:ext cx="29725" cy="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95675" y="4135768"/>
            <a:ext cx="29725" cy="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86837" y="4150968"/>
            <a:ext cx="29725" cy="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553825" y="3974418"/>
            <a:ext cx="29725" cy="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615350" y="4004143"/>
            <a:ext cx="29725" cy="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532325" y="3963381"/>
            <a:ext cx="29725" cy="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6"/>
          <p:cNvPicPr preferRelativeResize="0"/>
          <p:nvPr/>
        </p:nvPicPr>
        <p:blipFill rotWithShape="1">
          <a:blip r:embed="rId5">
            <a:alphaModFix/>
          </a:blip>
          <a:srcRect b="423632" l="-205719" r="99999" t="-529308"/>
          <a:stretch/>
        </p:blipFill>
        <p:spPr>
          <a:xfrm rot="5400000">
            <a:off x="854175" y="4180606"/>
            <a:ext cx="29725" cy="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6"/>
          <p:cNvPicPr preferRelativeResize="0"/>
          <p:nvPr/>
        </p:nvPicPr>
        <p:blipFill rotWithShape="1">
          <a:blip r:embed="rId5">
            <a:alphaModFix/>
          </a:blip>
          <a:srcRect b="423632" l="-205719" r="99999" t="-529308"/>
          <a:stretch/>
        </p:blipFill>
        <p:spPr>
          <a:xfrm rot="5400000">
            <a:off x="791212" y="4205341"/>
            <a:ext cx="13400" cy="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6"/>
          <p:cNvSpPr txBox="1"/>
          <p:nvPr/>
        </p:nvSpPr>
        <p:spPr>
          <a:xfrm>
            <a:off x="0" y="0"/>
            <a:ext cx="56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25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600" y="423025"/>
            <a:ext cx="6740351" cy="42974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1" name="Google Shape;32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029925" y="4060450"/>
            <a:ext cx="1114075" cy="108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83500" y="4895550"/>
            <a:ext cx="415825" cy="1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8600" y="4749225"/>
            <a:ext cx="231525" cy="1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45950" y="4792675"/>
            <a:ext cx="165575" cy="1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81425" y="4868050"/>
            <a:ext cx="122150" cy="1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33850" y="4931075"/>
            <a:ext cx="91850" cy="4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73962" y="4782075"/>
            <a:ext cx="258313" cy="85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7"/>
          <p:cNvSpPr txBox="1"/>
          <p:nvPr/>
        </p:nvSpPr>
        <p:spPr>
          <a:xfrm>
            <a:off x="0" y="0"/>
            <a:ext cx="56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26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8"/>
          <p:cNvSpPr txBox="1"/>
          <p:nvPr>
            <p:ph type="title"/>
          </p:nvPr>
        </p:nvSpPr>
        <p:spPr>
          <a:xfrm>
            <a:off x="1702375" y="1923900"/>
            <a:ext cx="54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3920"/>
              <a:t>Спасибо за внимание!</a:t>
            </a:r>
            <a:endParaRPr sz="3920"/>
          </a:p>
        </p:txBody>
      </p:sp>
      <p:sp>
        <p:nvSpPr>
          <p:cNvPr id="334" name="Google Shape;334;p38"/>
          <p:cNvSpPr txBox="1"/>
          <p:nvPr/>
        </p:nvSpPr>
        <p:spPr>
          <a:xfrm>
            <a:off x="0" y="0"/>
            <a:ext cx="56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27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325" y="65250"/>
            <a:ext cx="822534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0" y="0"/>
            <a:ext cx="41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3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43850"/>
            <a:ext cx="8839198" cy="38586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0" y="0"/>
            <a:ext cx="41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4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История создания горутин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842" y="208775"/>
            <a:ext cx="870031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0" y="0"/>
            <a:ext cx="41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5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700" y="152400"/>
            <a:ext cx="6294593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0" y="0"/>
            <a:ext cx="41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7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325925" y="445025"/>
            <a:ext cx="550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Зарождение корутин и горутин</a:t>
            </a:r>
            <a:endParaRPr b="1"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325800" y="1152475"/>
            <a:ext cx="5506500" cy="36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ru" sz="1500">
                <a:solidFill>
                  <a:schemeClr val="dk1"/>
                </a:solidFill>
              </a:rPr>
              <a:t>1958</a:t>
            </a:r>
            <a:r>
              <a:rPr lang="ru" sz="1500">
                <a:solidFill>
                  <a:schemeClr val="dk1"/>
                </a:solidFill>
              </a:rPr>
              <a:t> — Мелвин Конвей вводит идею корутин: функции, которые могут приостанавливаться и возобновляться.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ru" sz="1500">
                <a:solidFill>
                  <a:schemeClr val="dk1"/>
                </a:solidFill>
              </a:rPr>
              <a:t>1960–70-е</a:t>
            </a:r>
            <a:r>
              <a:rPr lang="ru" sz="1500">
                <a:solidFill>
                  <a:schemeClr val="dk1"/>
                </a:solidFill>
              </a:rPr>
              <a:t> — Simula, </a:t>
            </a:r>
            <a:r>
              <a:rPr lang="ru" sz="1100">
                <a:solidFill>
                  <a:schemeClr val="dk1"/>
                </a:solidFill>
              </a:rPr>
              <a:t>Modula-2</a:t>
            </a:r>
            <a:r>
              <a:rPr lang="ru" sz="1500">
                <a:solidFill>
                  <a:schemeClr val="dk1"/>
                </a:solidFill>
              </a:rPr>
              <a:t>: ранние реализации кооперативной многозадачности.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ru" sz="1500">
                <a:solidFill>
                  <a:schemeClr val="dk1"/>
                </a:solidFill>
              </a:rPr>
              <a:t>2000-е</a:t>
            </a:r>
            <a:r>
              <a:rPr lang="ru" sz="1500">
                <a:solidFill>
                  <a:schemeClr val="dk1"/>
                </a:solidFill>
              </a:rPr>
              <a:t> — корутины становятся популярны в языках программирования: Python, C#: </a:t>
            </a: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ru" sz="1500">
                <a:solidFill>
                  <a:schemeClr val="dk1"/>
                </a:solidFill>
              </a:rPr>
              <a:t>2007–2009</a:t>
            </a:r>
            <a:r>
              <a:rPr lang="ru" sz="1500">
                <a:solidFill>
                  <a:schemeClr val="dk1"/>
                </a:solidFill>
              </a:rPr>
              <a:t> — Google работает над Go.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ru" sz="1500">
                <a:solidFill>
                  <a:schemeClr val="dk1"/>
                </a:solidFill>
              </a:rPr>
              <a:t>2009</a:t>
            </a:r>
            <a:r>
              <a:rPr lang="ru" sz="1500">
                <a:solidFill>
                  <a:schemeClr val="dk1"/>
                </a:solidFill>
              </a:rPr>
              <a:t> — появление Go и </a:t>
            </a:r>
            <a:r>
              <a:rPr b="1" lang="ru" sz="1500">
                <a:solidFill>
                  <a:schemeClr val="dk1"/>
                </a:solidFill>
              </a:rPr>
              <a:t>горутин</a:t>
            </a:r>
            <a:r>
              <a:rPr lang="ru" sz="1500">
                <a:solidFill>
                  <a:schemeClr val="dk1"/>
                </a:solidFill>
              </a:rPr>
              <a:t>: ключевая фича языка.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ru" sz="1500">
                <a:solidFill>
                  <a:schemeClr val="dk1"/>
                </a:solidFill>
              </a:rPr>
              <a:t>2017</a:t>
            </a:r>
            <a:r>
              <a:rPr lang="ru" sz="1500">
                <a:solidFill>
                  <a:schemeClr val="dk1"/>
                </a:solidFill>
              </a:rPr>
              <a:t> — </a:t>
            </a:r>
            <a:r>
              <a:rPr lang="ru" sz="1500">
                <a:solidFill>
                  <a:schemeClr val="dk1"/>
                </a:solidFill>
              </a:rPr>
              <a:t>в Kotlin появляется поддержка корутин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ru" sz="1500">
                <a:solidFill>
                  <a:schemeClr val="dk1"/>
                </a:solidFill>
              </a:rPr>
              <a:t>2020</a:t>
            </a:r>
            <a:r>
              <a:rPr lang="ru" sz="1500">
                <a:solidFill>
                  <a:schemeClr val="dk1"/>
                </a:solidFill>
              </a:rPr>
              <a:t> — C++20 включает корутины на уровне стандарта </a:t>
            </a:r>
            <a:endParaRPr sz="2100"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445013"/>
            <a:ext cx="2638425" cy="433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/>
        </p:nvSpPr>
        <p:spPr>
          <a:xfrm>
            <a:off x="807675" y="4778900"/>
            <a:ext cx="168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Мелвин Конвей </a:t>
            </a:r>
            <a:endParaRPr/>
          </a:p>
        </p:txBody>
      </p:sp>
      <p:sp>
        <p:nvSpPr>
          <p:cNvPr id="104" name="Google Shape;104;p19"/>
          <p:cNvSpPr txBox="1"/>
          <p:nvPr/>
        </p:nvSpPr>
        <p:spPr>
          <a:xfrm>
            <a:off x="0" y="0"/>
            <a:ext cx="41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8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5200"/>
            <a:ext cx="8839204" cy="3873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25" y="633400"/>
            <a:ext cx="266700" cy="38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/>
        </p:nvSpPr>
        <p:spPr>
          <a:xfrm>
            <a:off x="0" y="0"/>
            <a:ext cx="41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9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46492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/>
        </p:nvSpPr>
        <p:spPr>
          <a:xfrm>
            <a:off x="0" y="0"/>
            <a:ext cx="56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10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